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56" r:id="rId2"/>
    <p:sldMasterId id="2147483660" r:id="rId3"/>
    <p:sldMasterId id="2147483772" r:id="rId4"/>
    <p:sldMasterId id="2147483784" r:id="rId5"/>
  </p:sldMasterIdLst>
  <p:notesMasterIdLst>
    <p:notesMasterId r:id="rId48"/>
  </p:notesMasterIdLst>
  <p:handoutMasterIdLst>
    <p:handoutMasterId r:id="rId49"/>
  </p:handoutMasterIdLst>
  <p:sldIdLst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</p:sldIdLst>
  <p:sldSz cx="12192000" cy="6858000"/>
  <p:notesSz cx="9939338" cy="6807200"/>
  <p:defaultTextStyle>
    <a:defPPr>
      <a:defRPr lang="en-US"/>
    </a:defPPr>
    <a:lvl1pPr marL="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943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02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803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404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0118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6058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200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7943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1F22"/>
    <a:srgbClr val="F2AD19"/>
    <a:srgbClr val="97100F"/>
    <a:srgbClr val="6B0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368" autoAdjust="0"/>
    <p:restoredTop sz="94643"/>
  </p:normalViewPr>
  <p:slideViewPr>
    <p:cSldViewPr snapToGrid="0" snapToObjects="1" showGuides="1">
      <p:cViewPr>
        <p:scale>
          <a:sx n="37" d="100"/>
          <a:sy n="37" d="100"/>
        </p:scale>
        <p:origin x="-2652" y="-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245DF-29CD-471C-B61D-B5D3BEA08F83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A305F-FA4D-4D08-B220-4AA0FBEA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18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D5E75-75E7-E148-9D3E-BAB62E6FAB1C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705F6-14C7-754D-B246-E8EB8B7E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943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02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03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04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118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058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00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7943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0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811463" y="828675"/>
            <a:ext cx="3978275" cy="22383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一對一行銷重視的是「顧客佔有率」，而大眾行銷尊崇的是「市場佔有率」。市場佔有率是以產品為中心，要把一種產品賣給市場上更多的顧客；顧客佔有率則是以顧客為中心，要把更多的產品賣給同一位顧客。顧客佔有率是指對顧客終身消費總額的佔有率，爭取同一位顧客一生都使用你的產品，甚至發掘顧客一生中各個階段的消費潛能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2F3B0-F1A9-4975-90DB-3C3E55E8F2D4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39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5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 smtClean="0"/>
              <a:t>Shopcom</a:t>
            </a:r>
            <a:r>
              <a:rPr lang="zh-TW" altLang="en-US" dirty="0" smtClean="0"/>
              <a:t> 所提供的工具越來越方便優惠客戶方便店主，我們是否在認真的使用各種工具好好的服務好客戶做好 </a:t>
            </a:r>
            <a:r>
              <a:rPr lang="en-US" altLang="zh-TW" dirty="0" smtClean="0"/>
              <a:t>1</a:t>
            </a:r>
            <a:r>
              <a:rPr lang="zh-TW" altLang="en-US" dirty="0" smtClean="0"/>
              <a:t> 對 </a:t>
            </a:r>
            <a:r>
              <a:rPr lang="en-US" altLang="zh-TW" dirty="0" smtClean="0"/>
              <a:t>1</a:t>
            </a:r>
            <a:r>
              <a:rPr lang="zh-TW" altLang="en-US" dirty="0" smtClean="0"/>
              <a:t> 呢？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1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56" tIns="45718" rIns="91256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56" tIns="45718" rIns="91256" bIns="45718"/>
          <a:lstStyle>
            <a:lvl1pPr marL="0" indent="0" algn="ctr">
              <a:buNone/>
              <a:defRPr sz="2400"/>
            </a:lvl1pPr>
            <a:lvl2pPr marL="456099" indent="0" algn="ctr">
              <a:buNone/>
              <a:defRPr sz="2000"/>
            </a:lvl2pPr>
            <a:lvl3pPr marL="912315" indent="0" algn="ctr">
              <a:buNone/>
              <a:defRPr sz="1900"/>
            </a:lvl3pPr>
            <a:lvl4pPr marL="1368472" indent="0" algn="ctr">
              <a:buNone/>
              <a:defRPr sz="1600"/>
            </a:lvl4pPr>
            <a:lvl5pPr marL="1824629" indent="0" algn="ctr">
              <a:buNone/>
              <a:defRPr sz="1600"/>
            </a:lvl5pPr>
            <a:lvl6pPr marL="2280846" indent="0" algn="ctr">
              <a:buNone/>
              <a:defRPr sz="1600"/>
            </a:lvl6pPr>
            <a:lvl7pPr marL="2736942" indent="0" algn="ctr">
              <a:buNone/>
              <a:defRPr sz="1600"/>
            </a:lvl7pPr>
            <a:lvl8pPr marL="3193040" indent="0" algn="ctr">
              <a:buNone/>
              <a:defRPr sz="1600"/>
            </a:lvl8pPr>
            <a:lvl9pPr marL="364913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9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56" tIns="45718" rIns="9125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56" tIns="45718" rIns="9125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1"/>
            <a:ext cx="10515600" cy="2852737"/>
          </a:xfrm>
          <a:prstGeom prst="rect">
            <a:avLst/>
          </a:prstGeom>
        </p:spPr>
        <p:txBody>
          <a:bodyPr lIns="91256" tIns="45718" rIns="91256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56" tIns="45718" rIns="9125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0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4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9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1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31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56" tIns="45718" rIns="9125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256" tIns="45718" rIns="9125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256" tIns="45718" rIns="9125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01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256" tIns="45718" rIns="9125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256" tIns="45718" rIns="91256" bIns="45718" anchor="b"/>
          <a:lstStyle>
            <a:lvl1pPr marL="0" indent="0">
              <a:buNone/>
              <a:defRPr sz="2400" b="1"/>
            </a:lvl1pPr>
            <a:lvl2pPr marL="456099" indent="0">
              <a:buNone/>
              <a:defRPr sz="2000" b="1"/>
            </a:lvl2pPr>
            <a:lvl3pPr marL="912315" indent="0">
              <a:buNone/>
              <a:defRPr sz="1900" b="1"/>
            </a:lvl3pPr>
            <a:lvl4pPr marL="1368472" indent="0">
              <a:buNone/>
              <a:defRPr sz="1600" b="1"/>
            </a:lvl4pPr>
            <a:lvl5pPr marL="1824629" indent="0">
              <a:buNone/>
              <a:defRPr sz="1600" b="1"/>
            </a:lvl5pPr>
            <a:lvl6pPr marL="2280846" indent="0">
              <a:buNone/>
              <a:defRPr sz="1600" b="1"/>
            </a:lvl6pPr>
            <a:lvl7pPr marL="2736942" indent="0">
              <a:buNone/>
              <a:defRPr sz="1600" b="1"/>
            </a:lvl7pPr>
            <a:lvl8pPr marL="3193040" indent="0">
              <a:buNone/>
              <a:defRPr sz="1600" b="1"/>
            </a:lvl8pPr>
            <a:lvl9pPr marL="36491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256" tIns="45718" rIns="9125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256" tIns="45718" rIns="91256" bIns="45718" anchor="b"/>
          <a:lstStyle>
            <a:lvl1pPr marL="0" indent="0">
              <a:buNone/>
              <a:defRPr sz="2400" b="1"/>
            </a:lvl1pPr>
            <a:lvl2pPr marL="456099" indent="0">
              <a:buNone/>
              <a:defRPr sz="2000" b="1"/>
            </a:lvl2pPr>
            <a:lvl3pPr marL="912315" indent="0">
              <a:buNone/>
              <a:defRPr sz="1900" b="1"/>
            </a:lvl3pPr>
            <a:lvl4pPr marL="1368472" indent="0">
              <a:buNone/>
              <a:defRPr sz="1600" b="1"/>
            </a:lvl4pPr>
            <a:lvl5pPr marL="1824629" indent="0">
              <a:buNone/>
              <a:defRPr sz="1600" b="1"/>
            </a:lvl5pPr>
            <a:lvl6pPr marL="2280846" indent="0">
              <a:buNone/>
              <a:defRPr sz="1600" b="1"/>
            </a:lvl6pPr>
            <a:lvl7pPr marL="2736942" indent="0">
              <a:buNone/>
              <a:defRPr sz="1600" b="1"/>
            </a:lvl7pPr>
            <a:lvl8pPr marL="3193040" indent="0">
              <a:buNone/>
              <a:defRPr sz="1600" b="1"/>
            </a:lvl8pPr>
            <a:lvl9pPr marL="36491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256" tIns="45718" rIns="9125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2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56" tIns="45718" rIns="9125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22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11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256" tIns="45718" rIns="91256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8"/>
            <a:ext cx="6172200" cy="4873625"/>
          </a:xfrm>
          <a:prstGeom prst="rect">
            <a:avLst/>
          </a:prstGeom>
        </p:spPr>
        <p:txBody>
          <a:bodyPr lIns="91256" tIns="45718" rIns="9125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256" tIns="45718" rIns="91256" bIns="45718"/>
          <a:lstStyle>
            <a:lvl1pPr marL="0" indent="0">
              <a:buNone/>
              <a:defRPr sz="1600"/>
            </a:lvl1pPr>
            <a:lvl2pPr marL="456099" indent="0">
              <a:buNone/>
              <a:defRPr sz="1500"/>
            </a:lvl2pPr>
            <a:lvl3pPr marL="912315" indent="0">
              <a:buNone/>
              <a:defRPr sz="1200"/>
            </a:lvl3pPr>
            <a:lvl4pPr marL="1368472" indent="0">
              <a:buNone/>
              <a:defRPr sz="1100"/>
            </a:lvl4pPr>
            <a:lvl5pPr marL="1824629" indent="0">
              <a:buNone/>
              <a:defRPr sz="1100"/>
            </a:lvl5pPr>
            <a:lvl6pPr marL="2280846" indent="0">
              <a:buNone/>
              <a:defRPr sz="1100"/>
            </a:lvl6pPr>
            <a:lvl7pPr marL="2736942" indent="0">
              <a:buNone/>
              <a:defRPr sz="1100"/>
            </a:lvl7pPr>
            <a:lvl8pPr marL="3193040" indent="0">
              <a:buNone/>
              <a:defRPr sz="1100"/>
            </a:lvl8pPr>
            <a:lvl9pPr marL="364913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78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256" tIns="45718" rIns="91256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8"/>
            <a:ext cx="6172200" cy="4873625"/>
          </a:xfrm>
          <a:prstGeom prst="rect">
            <a:avLst/>
          </a:prstGeom>
        </p:spPr>
        <p:txBody>
          <a:bodyPr lIns="91256" tIns="45718" rIns="91256" bIns="45718"/>
          <a:lstStyle>
            <a:lvl1pPr marL="0" indent="0">
              <a:buNone/>
              <a:defRPr sz="3200"/>
            </a:lvl1pPr>
            <a:lvl2pPr marL="456099" indent="0">
              <a:buNone/>
              <a:defRPr sz="2800"/>
            </a:lvl2pPr>
            <a:lvl3pPr marL="912315" indent="0">
              <a:buNone/>
              <a:defRPr sz="2400"/>
            </a:lvl3pPr>
            <a:lvl4pPr marL="1368472" indent="0">
              <a:buNone/>
              <a:defRPr sz="2000"/>
            </a:lvl4pPr>
            <a:lvl5pPr marL="1824629" indent="0">
              <a:buNone/>
              <a:defRPr sz="2000"/>
            </a:lvl5pPr>
            <a:lvl6pPr marL="2280846" indent="0">
              <a:buNone/>
              <a:defRPr sz="2000"/>
            </a:lvl6pPr>
            <a:lvl7pPr marL="2736942" indent="0">
              <a:buNone/>
              <a:defRPr sz="2000"/>
            </a:lvl7pPr>
            <a:lvl8pPr marL="3193040" indent="0">
              <a:buNone/>
              <a:defRPr sz="2000"/>
            </a:lvl8pPr>
            <a:lvl9pPr marL="364913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256" tIns="45718" rIns="91256" bIns="45718"/>
          <a:lstStyle>
            <a:lvl1pPr marL="0" indent="0">
              <a:buNone/>
              <a:defRPr sz="1600"/>
            </a:lvl1pPr>
            <a:lvl2pPr marL="456099" indent="0">
              <a:buNone/>
              <a:defRPr sz="1500"/>
            </a:lvl2pPr>
            <a:lvl3pPr marL="912315" indent="0">
              <a:buNone/>
              <a:defRPr sz="1200"/>
            </a:lvl3pPr>
            <a:lvl4pPr marL="1368472" indent="0">
              <a:buNone/>
              <a:defRPr sz="1100"/>
            </a:lvl4pPr>
            <a:lvl5pPr marL="1824629" indent="0">
              <a:buNone/>
              <a:defRPr sz="1100"/>
            </a:lvl5pPr>
            <a:lvl6pPr marL="2280846" indent="0">
              <a:buNone/>
              <a:defRPr sz="1100"/>
            </a:lvl6pPr>
            <a:lvl7pPr marL="2736942" indent="0">
              <a:buNone/>
              <a:defRPr sz="1100"/>
            </a:lvl7pPr>
            <a:lvl8pPr marL="3193040" indent="0">
              <a:buNone/>
              <a:defRPr sz="1100"/>
            </a:lvl8pPr>
            <a:lvl9pPr marL="364913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27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56" tIns="45718" rIns="9125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256" tIns="45718" rIns="9125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8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75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7"/>
            <a:ext cx="2628900" cy="5811839"/>
          </a:xfrm>
          <a:prstGeom prst="rect">
            <a:avLst/>
          </a:prstGeom>
        </p:spPr>
        <p:txBody>
          <a:bodyPr vert="eaVert" lIns="91256" tIns="45718" rIns="9125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7"/>
            <a:ext cx="7734300" cy="5811839"/>
          </a:xfrm>
          <a:prstGeom prst="rect">
            <a:avLst/>
          </a:prstGeom>
        </p:spPr>
        <p:txBody>
          <a:bodyPr vert="eaVert" lIns="91256" tIns="45718" rIns="9125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2315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56" tIns="45718" rIns="91256" bIns="45718"/>
          <a:lstStyle/>
          <a:p>
            <a:pPr defTabSz="912315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2315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2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6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20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23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1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90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97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9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8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43" indent="0">
              <a:buNone/>
              <a:defRPr sz="2000" b="1"/>
            </a:lvl2pPr>
            <a:lvl3pPr marL="912020" indent="0">
              <a:buNone/>
              <a:defRPr sz="1900" b="1"/>
            </a:lvl3pPr>
            <a:lvl4pPr marL="1368030" indent="0">
              <a:buNone/>
              <a:defRPr sz="1600" b="1"/>
            </a:lvl4pPr>
            <a:lvl5pPr marL="1824040" indent="0">
              <a:buNone/>
              <a:defRPr sz="1600" b="1"/>
            </a:lvl5pPr>
            <a:lvl6pPr marL="2280118" indent="0">
              <a:buNone/>
              <a:defRPr sz="1600" b="1"/>
            </a:lvl6pPr>
            <a:lvl7pPr marL="2736058" indent="0">
              <a:buNone/>
              <a:defRPr sz="1600" b="1"/>
            </a:lvl7pPr>
            <a:lvl8pPr marL="3192000" indent="0">
              <a:buNone/>
              <a:defRPr sz="1600" b="1"/>
            </a:lvl8pPr>
            <a:lvl9pPr marL="36479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5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43" indent="0">
              <a:buNone/>
              <a:defRPr sz="2000" b="1"/>
            </a:lvl2pPr>
            <a:lvl3pPr marL="912020" indent="0">
              <a:buNone/>
              <a:defRPr sz="1900" b="1"/>
            </a:lvl3pPr>
            <a:lvl4pPr marL="1368030" indent="0">
              <a:buNone/>
              <a:defRPr sz="1600" b="1"/>
            </a:lvl4pPr>
            <a:lvl5pPr marL="1824040" indent="0">
              <a:buNone/>
              <a:defRPr sz="1600" b="1"/>
            </a:lvl5pPr>
            <a:lvl6pPr marL="2280118" indent="0">
              <a:buNone/>
              <a:defRPr sz="1600" b="1"/>
            </a:lvl6pPr>
            <a:lvl7pPr marL="2736058" indent="0">
              <a:buNone/>
              <a:defRPr sz="1600" b="1"/>
            </a:lvl7pPr>
            <a:lvl8pPr marL="3192000" indent="0">
              <a:buNone/>
              <a:defRPr sz="1600" b="1"/>
            </a:lvl8pPr>
            <a:lvl9pPr marL="36479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99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3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734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63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6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43" indent="0">
              <a:buNone/>
              <a:defRPr sz="1500"/>
            </a:lvl2pPr>
            <a:lvl3pPr marL="912020" indent="0">
              <a:buNone/>
              <a:defRPr sz="1200"/>
            </a:lvl3pPr>
            <a:lvl4pPr marL="1368030" indent="0">
              <a:buNone/>
              <a:defRPr sz="1100"/>
            </a:lvl4pPr>
            <a:lvl5pPr marL="1824040" indent="0">
              <a:buNone/>
              <a:defRPr sz="1100"/>
            </a:lvl5pPr>
            <a:lvl6pPr marL="2280118" indent="0">
              <a:buNone/>
              <a:defRPr sz="1100"/>
            </a:lvl6pPr>
            <a:lvl7pPr marL="2736058" indent="0">
              <a:buNone/>
              <a:defRPr sz="1100"/>
            </a:lvl7pPr>
            <a:lvl8pPr marL="3192000" indent="0">
              <a:buNone/>
              <a:defRPr sz="1100"/>
            </a:lvl8pPr>
            <a:lvl9pPr marL="364794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18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6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943" indent="0">
              <a:buNone/>
              <a:defRPr sz="2800"/>
            </a:lvl2pPr>
            <a:lvl3pPr marL="912020" indent="0">
              <a:buNone/>
              <a:defRPr sz="2400"/>
            </a:lvl3pPr>
            <a:lvl4pPr marL="1368030" indent="0">
              <a:buNone/>
              <a:defRPr sz="2000"/>
            </a:lvl4pPr>
            <a:lvl5pPr marL="1824040" indent="0">
              <a:buNone/>
              <a:defRPr sz="2000"/>
            </a:lvl5pPr>
            <a:lvl6pPr marL="2280118" indent="0">
              <a:buNone/>
              <a:defRPr sz="2000"/>
            </a:lvl6pPr>
            <a:lvl7pPr marL="2736058" indent="0">
              <a:buNone/>
              <a:defRPr sz="2000"/>
            </a:lvl7pPr>
            <a:lvl8pPr marL="3192000" indent="0">
              <a:buNone/>
              <a:defRPr sz="2000"/>
            </a:lvl8pPr>
            <a:lvl9pPr marL="364794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43" indent="0">
              <a:buNone/>
              <a:defRPr sz="1500"/>
            </a:lvl2pPr>
            <a:lvl3pPr marL="912020" indent="0">
              <a:buNone/>
              <a:defRPr sz="1200"/>
            </a:lvl3pPr>
            <a:lvl4pPr marL="1368030" indent="0">
              <a:buNone/>
              <a:defRPr sz="1100"/>
            </a:lvl4pPr>
            <a:lvl5pPr marL="1824040" indent="0">
              <a:buNone/>
              <a:defRPr sz="1100"/>
            </a:lvl5pPr>
            <a:lvl6pPr marL="2280118" indent="0">
              <a:buNone/>
              <a:defRPr sz="1100"/>
            </a:lvl6pPr>
            <a:lvl7pPr marL="2736058" indent="0">
              <a:buNone/>
              <a:defRPr sz="1100"/>
            </a:lvl7pPr>
            <a:lvl8pPr marL="3192000" indent="0">
              <a:buNone/>
              <a:defRPr sz="1100"/>
            </a:lvl8pPr>
            <a:lvl9pPr marL="364794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58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24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365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365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27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38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4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97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74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 defTabSz="912315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3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231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09" indent="-228109" algn="l" defTabSz="91231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26" indent="-228109" algn="l" defTabSz="91231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22" indent="-228109" algn="l" defTabSz="91231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20" indent="-228109" algn="l" defTabSz="91231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19" indent="-228109" algn="l" defTabSz="91231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35" indent="-228109" algn="l" defTabSz="91231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993" indent="-228109" algn="l" defTabSz="91231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149" indent="-228109" algn="l" defTabSz="91231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366" indent="-228109" algn="l" defTabSz="91231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99" algn="l" defTabSz="9123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5" algn="l" defTabSz="9123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72" algn="l" defTabSz="9123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29" algn="l" defTabSz="9123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846" algn="l" defTabSz="9123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42" algn="l" defTabSz="9123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40" algn="l" defTabSz="9123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39" algn="l" defTabSz="9123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230" tIns="45718" rIns="91230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230" tIns="45718" rIns="91230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4"/>
            <a:ext cx="2743200" cy="365125"/>
          </a:xfrm>
          <a:prstGeom prst="rect">
            <a:avLst/>
          </a:prstGeom>
        </p:spPr>
        <p:txBody>
          <a:bodyPr vert="horz" lIns="91230" tIns="45718" rIns="91230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4"/>
            <a:ext cx="4114800" cy="365125"/>
          </a:xfrm>
          <a:prstGeom prst="rect">
            <a:avLst/>
          </a:prstGeom>
        </p:spPr>
        <p:txBody>
          <a:bodyPr vert="horz" lIns="91230" tIns="45718" rIns="91230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4"/>
            <a:ext cx="2743200" cy="365125"/>
          </a:xfrm>
          <a:prstGeom prst="rect">
            <a:avLst/>
          </a:prstGeom>
        </p:spPr>
        <p:txBody>
          <a:bodyPr vert="horz" lIns="91230" tIns="45718" rIns="91230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0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timing>
    <p:tnLst>
      <p:par>
        <p:cTn id="1" dur="indefinite" restart="never" nodeType="tmRoot"/>
      </p:par>
    </p:tnLst>
  </p:timing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295" y="156433"/>
            <a:ext cx="11778343" cy="646331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pPr algn="ctr" defTabSz="912315"/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超連鎖事業帳戶與</a:t>
            </a:r>
            <a:r>
              <a:rPr lang="en-US" altLang="zh-TW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HK.SHOP.COM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的優化功能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759" y="1705694"/>
            <a:ext cx="637471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56" tIns="45718" rIns="91256" bIns="45718">
            <a:spAutoFit/>
          </a:bodyPr>
          <a:lstStyle/>
          <a:p>
            <a:pPr algn="ctr" defTabSz="912315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Calvin Chiang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295" y="802766"/>
            <a:ext cx="11778343" cy="523220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pPr algn="ctr" defTabSz="912315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New enhancements on UnFranchise.com and HK.SHOP.COM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1" y="5449489"/>
            <a:ext cx="9818371" cy="1107995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pPr defTabSz="912315"/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912315"/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9" y="5449491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3460" y="2631990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56" tIns="45718" rIns="91256" bIns="45718">
            <a:spAutoFit/>
          </a:bodyPr>
          <a:lstStyle/>
          <a:p>
            <a:pPr algn="ctr" defTabSz="912315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總顧問經理級</a:t>
            </a:r>
            <a:endParaRPr lang="en-US" altLang="zh-TW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912315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National Supervising Coordinator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47888" y="4144380"/>
            <a:ext cx="5496503" cy="7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56" tIns="45718" rIns="91256" bIns="45718">
            <a:spAutoFit/>
          </a:bodyPr>
          <a:lstStyle/>
          <a:p>
            <a:pPr algn="ctr" defTabSz="912315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HK$76,600</a:t>
            </a:r>
          </a:p>
          <a:p>
            <a:pPr algn="ctr" defTabSz="912315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HK$76,600 in 4 Commission weeks</a:t>
            </a:r>
          </a:p>
        </p:txBody>
      </p:sp>
      <p:pic>
        <p:nvPicPr>
          <p:cNvPr id="11" name="Picture 2" descr="M:\Events\Convention\Leadership School\LS2017\Speakers Photo\CalvinCHIA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5052" r="11137" b="12659"/>
          <a:stretch/>
        </p:blipFill>
        <p:spPr bwMode="auto">
          <a:xfrm>
            <a:off x="1567545" y="1669949"/>
            <a:ext cx="2526715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9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r="1" b="1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057" y="362306"/>
            <a:ext cx="6176515" cy="1077219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</a:rPr>
              <a:t>Technology allows people to control their own life</a:t>
            </a:r>
            <a:endParaRPr lang="en-US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" b="8895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037" y="3712193"/>
            <a:ext cx="5295331" cy="646331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Basic needs of a human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8963" y="2156347"/>
            <a:ext cx="1487607" cy="523220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Esteem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5499" y="5310559"/>
            <a:ext cx="2257568" cy="523220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Phone battery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83253" y="2631855"/>
            <a:ext cx="1922059" cy="523220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Social Life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3781" y="3105175"/>
            <a:ext cx="1302223" cy="523220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Safety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16481" y="3615107"/>
            <a:ext cx="2257568" cy="523220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Physiological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9571" y="1633126"/>
            <a:ext cx="3052551" cy="523220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Self actualization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72393" y="4305953"/>
            <a:ext cx="7608499" cy="19495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256" tIns="45718" rIns="91256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1285" y="5280737"/>
            <a:ext cx="7608499" cy="19495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256" tIns="45718" rIns="91256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1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wood-wooden-number-home-decor-57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7" y="-4493922"/>
            <a:ext cx="11175940" cy="12547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11"/>
          <p:cNvSpPr/>
          <p:nvPr/>
        </p:nvSpPr>
        <p:spPr>
          <a:xfrm>
            <a:off x="-451497" y="3744836"/>
            <a:ext cx="13072473" cy="2796216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4" tIns="45718" rIns="91254" bIns="45718" rtlCol="0" anchor="ctr"/>
          <a:lstStyle/>
          <a:p>
            <a:pPr algn="ctr" defTabSz="684478"/>
            <a:endParaRPr lang="en-US" sz="1300" dirty="0">
              <a:solidFill>
                <a:prstClr val="white">
                  <a:lumMod val="95000"/>
                </a:prstClr>
              </a:solidFill>
              <a:latin typeface="Century Gothic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33351" y="4022093"/>
            <a:ext cx="12076997" cy="2031371"/>
          </a:xfrm>
          <a:prstGeom prst="rect">
            <a:avLst/>
          </a:prstGeom>
        </p:spPr>
        <p:txBody>
          <a:bodyPr vert="horz" lIns="91254" tIns="45718" rIns="91254" bIns="45718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4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The key to run an </a:t>
            </a:r>
            <a:r>
              <a:rPr lang="en-US" altLang="zh-TW" sz="4800" b="1" dirty="0" err="1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UnFranchise</a:t>
            </a:r>
            <a:r>
              <a:rPr lang="en-US" altLang="zh-TW" sz="4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 Business is to continue to implement the </a:t>
            </a:r>
            <a:r>
              <a:rPr lang="en-US" altLang="zh-TW" sz="480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Basic 5</a:t>
            </a:r>
            <a:endParaRPr lang="zh-TW" alt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303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9778"/>
          <a:stretch/>
        </p:blipFill>
        <p:spPr bwMode="auto">
          <a:xfrm>
            <a:off x="-761991" y="11"/>
            <a:ext cx="137160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4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12223"/>
          <a:stretch/>
        </p:blipFill>
        <p:spPr bwMode="auto">
          <a:xfrm>
            <a:off x="-838191" y="12"/>
            <a:ext cx="13716000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46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螢幕截圖 2017-09-30 19.03.1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圖片 2" descr="螢幕截圖 2017-09-30 19.03.1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1" t="49964" r="41912" b="42960"/>
          <a:stretch/>
        </p:blipFill>
        <p:spPr>
          <a:xfrm>
            <a:off x="2438400" y="5994401"/>
            <a:ext cx="722488" cy="33866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1" b="20000"/>
          <a:stretch/>
        </p:blipFill>
        <p:spPr bwMode="auto">
          <a:xfrm>
            <a:off x="-2682019" y="24"/>
            <a:ext cx="1802101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2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截圖 2017-09-30 19.03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1" t="49964" r="41912" b="42960"/>
          <a:stretch/>
        </p:blipFill>
        <p:spPr>
          <a:xfrm>
            <a:off x="2438400" y="6079068"/>
            <a:ext cx="722488" cy="118533"/>
          </a:xfrm>
          <a:prstGeom prst="rect">
            <a:avLst/>
          </a:prstGeom>
        </p:spPr>
      </p:pic>
      <p:pic>
        <p:nvPicPr>
          <p:cNvPr id="4" name="圖片 3" descr="螢幕截圖 2017-10-01 12.30.1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/>
          <a:stretch/>
        </p:blipFill>
        <p:spPr>
          <a:xfrm>
            <a:off x="0" y="0"/>
            <a:ext cx="12192000" cy="4552557"/>
          </a:xfrm>
          <a:prstGeom prst="rect">
            <a:avLst/>
          </a:prstGeom>
        </p:spPr>
      </p:pic>
      <p:pic>
        <p:nvPicPr>
          <p:cNvPr id="5" name="圖片 4" descr="螢幕截圖 2017-10-01 12.30.5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/>
          <a:stretch/>
        </p:blipFill>
        <p:spPr>
          <a:xfrm>
            <a:off x="0" y="3657600"/>
            <a:ext cx="12192000" cy="455255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6" b="10000"/>
          <a:stretch/>
        </p:blipFill>
        <p:spPr bwMode="auto">
          <a:xfrm>
            <a:off x="-1009651" y="-342900"/>
            <a:ext cx="14249400" cy="734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41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exels-photo-196656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63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10210800" cy="68580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214548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4464" y="1456261"/>
            <a:ext cx="2231136" cy="402336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154102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4464" y="1456261"/>
            <a:ext cx="2231136" cy="40233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154102">
              <a:defRPr/>
            </a:pPr>
            <a:endParaRPr lang="en-US">
              <a:solidFill>
                <a:srgbClr val="F2F2F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6299203" y="395416"/>
            <a:ext cx="4762500" cy="64625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1608" y="2872029"/>
            <a:ext cx="4852197" cy="830995"/>
          </a:xfrm>
          <a:prstGeom prst="rect">
            <a:avLst/>
          </a:prstGeom>
        </p:spPr>
        <p:txBody>
          <a:bodyPr wrap="none" lIns="91136" tIns="45718" rIns="91136" bIns="45718">
            <a:spAutoFit/>
          </a:bodyPr>
          <a:lstStyle/>
          <a:p>
            <a:pPr algn="r" defTabSz="870249">
              <a:defRPr/>
            </a:pPr>
            <a:r>
              <a:rPr lang="en-US" sz="4800" cap="all" spc="-71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Text Message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796576" y="3399570"/>
            <a:ext cx="5077303" cy="913068"/>
          </a:xfrm>
          <a:prstGeom prst="rect">
            <a:avLst/>
          </a:prstGeom>
        </p:spPr>
        <p:txBody>
          <a:bodyPr wrap="none" lIns="91136" tIns="45718" rIns="91136" bIns="45718">
            <a:spAutoFit/>
          </a:bodyPr>
          <a:lstStyle/>
          <a:p>
            <a:pPr algn="r" defTabSz="870249">
              <a:defRPr/>
            </a:pPr>
            <a:r>
              <a:rPr lang="en-US" sz="5300" cap="all" spc="-200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Notifications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596983" y="4274903"/>
            <a:ext cx="5276849" cy="420564"/>
          </a:xfrm>
          <a:prstGeom prst="rect">
            <a:avLst/>
          </a:prstGeom>
        </p:spPr>
        <p:txBody>
          <a:bodyPr wrap="square" lIns="91136" tIns="45718" rIns="91136" bIns="45718">
            <a:spAutoFit/>
          </a:bodyPr>
          <a:lstStyle/>
          <a:p>
            <a:pPr algn="r" defTabSz="870249">
              <a:defRPr/>
            </a:pPr>
            <a:r>
              <a:rPr lang="en-US" sz="2100" spc="-71" dirty="0">
                <a:solidFill>
                  <a:srgbClr val="FFFFFF"/>
                </a:solidFill>
                <a:latin typeface="Raleway" panose="020B0503030101060003" pitchFamily="34" charset="0"/>
              </a:rPr>
              <a:t>Sent directly to your phone</a:t>
            </a:r>
          </a:p>
        </p:txBody>
      </p:sp>
    </p:spTree>
    <p:extLst>
      <p:ext uri="{BB962C8B-B14F-4D97-AF65-F5344CB8AC3E}">
        <p14:creationId xmlns:p14="http://schemas.microsoft.com/office/powerpoint/2010/main" val="209218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" y="158493"/>
            <a:ext cx="121889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08001" y="6824239"/>
            <a:ext cx="184667" cy="384721"/>
          </a:xfrm>
          <a:prstGeom prst="rect">
            <a:avLst/>
          </a:prstGeom>
          <a:noFill/>
        </p:spPr>
        <p:txBody>
          <a:bodyPr wrap="none" lIns="91256" tIns="45718" rIns="91256" bIns="45718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Helvetica Regular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06398" y="4946033"/>
            <a:ext cx="13021732" cy="1463040"/>
          </a:xfrm>
          <a:prstGeom prst="rect">
            <a:avLst/>
          </a:prstGeom>
          <a:solidFill>
            <a:srgbClr val="0FB7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234765"/>
            <a:ext cx="12192000" cy="543739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spc="2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THE UNFRANCHISE</a:t>
            </a:r>
            <a:r>
              <a:rPr lang="en-US" sz="3200" spc="200" baseline="30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™ </a:t>
            </a:r>
            <a:r>
              <a:rPr lang="en-US" sz="3200" spc="2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BUSINESS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369" y="4879686"/>
            <a:ext cx="785619" cy="1323439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r>
              <a:rPr lang="en-US" sz="8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83413" y="4879686"/>
            <a:ext cx="785619" cy="1323439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r>
              <a:rPr lang="en-US" sz="8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0" y="6515103"/>
            <a:ext cx="12192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6" tIns="45718" rIns="91256" bIns="45718" anchor="ctr"/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Copyright © 2017 Market America Worldwide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8041" y="5738559"/>
            <a:ext cx="3553097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10210800" cy="68580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214548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4464" y="1456261"/>
            <a:ext cx="2231136" cy="402336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154102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4464" y="1456261"/>
            <a:ext cx="2231136" cy="40233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154102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6400" y="542892"/>
            <a:ext cx="5467349" cy="695999"/>
          </a:xfrm>
          <a:prstGeom prst="rect">
            <a:avLst/>
          </a:prstGeom>
        </p:spPr>
        <p:txBody>
          <a:bodyPr wrap="square" lIns="119965" tIns="59983" rIns="119965" bIns="59983">
            <a:spAutoFit/>
          </a:bodyPr>
          <a:lstStyle/>
          <a:p>
            <a:pPr algn="r" defTabSz="870249">
              <a:defRPr/>
            </a:pPr>
            <a:r>
              <a:rPr lang="en-US" sz="3700" spc="-71" dirty="0">
                <a:solidFill>
                  <a:srgbClr val="F2F2F2"/>
                </a:solidFill>
                <a:latin typeface="Raleway" panose="020B0503030101060003" pitchFamily="34" charset="0"/>
              </a:rPr>
              <a:t>Haven’t turned in</a:t>
            </a:r>
          </a:p>
        </p:txBody>
      </p:sp>
      <p:sp>
        <p:nvSpPr>
          <p:cNvPr id="2" name="Rectangle 1"/>
          <p:cNvSpPr/>
          <p:nvPr/>
        </p:nvSpPr>
        <p:spPr>
          <a:xfrm>
            <a:off x="3947513" y="1103389"/>
            <a:ext cx="1926439" cy="830995"/>
          </a:xfrm>
          <a:prstGeom prst="rect">
            <a:avLst/>
          </a:prstGeom>
        </p:spPr>
        <p:txBody>
          <a:bodyPr wrap="none" lIns="91136" tIns="45718" rIns="91136" bIns="45718">
            <a:spAutoFit/>
          </a:bodyPr>
          <a:lstStyle/>
          <a:p>
            <a:pPr algn="r" defTabSz="870249">
              <a:defRPr/>
            </a:pPr>
            <a:r>
              <a:rPr lang="en-US" sz="4800" cap="all" spc="-71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your</a:t>
            </a:r>
          </a:p>
        </p:txBody>
      </p:sp>
      <p:sp>
        <p:nvSpPr>
          <p:cNvPr id="3" name="Rectangle 2"/>
          <p:cNvSpPr/>
          <p:nvPr/>
        </p:nvSpPr>
        <p:spPr>
          <a:xfrm>
            <a:off x="2194781" y="1630966"/>
            <a:ext cx="3678971" cy="913068"/>
          </a:xfrm>
          <a:prstGeom prst="rect">
            <a:avLst/>
          </a:prstGeom>
        </p:spPr>
        <p:txBody>
          <a:bodyPr wrap="none" lIns="91136" tIns="45718" rIns="91136" bIns="45718">
            <a:spAutoFit/>
          </a:bodyPr>
          <a:lstStyle/>
          <a:p>
            <a:pPr algn="r" defTabSz="870249">
              <a:defRPr/>
            </a:pPr>
            <a:r>
              <a:rPr lang="en-US" sz="5300" cap="all" spc="-200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Form 1000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1456261"/>
            <a:ext cx="2262009" cy="4023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27" y="-126088"/>
            <a:ext cx="385569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6299203" y="395416"/>
            <a:ext cx="4762500" cy="6462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31157" r="4020" b="47350"/>
          <a:stretch/>
        </p:blipFill>
        <p:spPr>
          <a:xfrm>
            <a:off x="1117601" y="3022600"/>
            <a:ext cx="51816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54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10210800" cy="68580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214548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4464" y="1456261"/>
            <a:ext cx="2231136" cy="402336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154102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4464" y="1456261"/>
            <a:ext cx="2231136" cy="40233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154102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6400" y="542892"/>
            <a:ext cx="5467349" cy="695999"/>
          </a:xfrm>
          <a:prstGeom prst="rect">
            <a:avLst/>
          </a:prstGeom>
        </p:spPr>
        <p:txBody>
          <a:bodyPr wrap="square" lIns="119965" tIns="59983" rIns="119965" bIns="59983">
            <a:spAutoFit/>
          </a:bodyPr>
          <a:lstStyle/>
          <a:p>
            <a:pPr algn="r" defTabSz="870249">
              <a:defRPr/>
            </a:pPr>
            <a:r>
              <a:rPr lang="en-US" sz="3700" spc="-71" dirty="0">
                <a:solidFill>
                  <a:srgbClr val="F2F2F2"/>
                </a:solidFill>
                <a:latin typeface="Raleway" panose="020B0503030101060003" pitchFamily="34" charset="0"/>
              </a:rPr>
              <a:t>Haven’t met your</a:t>
            </a:r>
          </a:p>
        </p:txBody>
      </p:sp>
      <p:sp>
        <p:nvSpPr>
          <p:cNvPr id="2" name="Rectangle 1"/>
          <p:cNvSpPr/>
          <p:nvPr/>
        </p:nvSpPr>
        <p:spPr>
          <a:xfrm>
            <a:off x="2065979" y="1103389"/>
            <a:ext cx="3807809" cy="830995"/>
          </a:xfrm>
          <a:prstGeom prst="rect">
            <a:avLst/>
          </a:prstGeom>
        </p:spPr>
        <p:txBody>
          <a:bodyPr wrap="none" lIns="91136" tIns="45718" rIns="91136" bIns="45718">
            <a:spAutoFit/>
          </a:bodyPr>
          <a:lstStyle/>
          <a:p>
            <a:pPr algn="r" defTabSz="870249">
              <a:defRPr/>
            </a:pPr>
            <a:r>
              <a:rPr lang="en-US" sz="4800" cap="all" spc="-71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Quarterly</a:t>
            </a:r>
          </a:p>
        </p:txBody>
      </p:sp>
      <p:sp>
        <p:nvSpPr>
          <p:cNvPr id="3" name="Rectangle 2"/>
          <p:cNvSpPr/>
          <p:nvPr/>
        </p:nvSpPr>
        <p:spPr>
          <a:xfrm>
            <a:off x="832796" y="1630966"/>
            <a:ext cx="5040967" cy="913068"/>
          </a:xfrm>
          <a:prstGeom prst="rect">
            <a:avLst/>
          </a:prstGeom>
        </p:spPr>
        <p:txBody>
          <a:bodyPr wrap="none" lIns="91136" tIns="45718" rIns="91136" bIns="45718">
            <a:spAutoFit/>
          </a:bodyPr>
          <a:lstStyle/>
          <a:p>
            <a:pPr algn="r" defTabSz="870249">
              <a:defRPr/>
            </a:pPr>
            <a:r>
              <a:rPr lang="en-US" sz="5300" cap="all" spc="-200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Qualification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6299203" y="395416"/>
            <a:ext cx="4762500" cy="6462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1456261"/>
            <a:ext cx="2262009" cy="4023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30796" r="2441" b="46993"/>
          <a:stretch/>
        </p:blipFill>
        <p:spPr>
          <a:xfrm>
            <a:off x="609600" y="3022601"/>
            <a:ext cx="5791200" cy="2398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14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10210800" cy="68580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214548">
              <a:defRPr/>
            </a:pPr>
            <a:endParaRPr lang="en-US">
              <a:solidFill>
                <a:srgbClr val="F2F2F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99203" y="395416"/>
            <a:ext cx="4762500" cy="6462584"/>
            <a:chOff x="4724400" y="296562"/>
            <a:chExt cx="3571875" cy="4846938"/>
          </a:xfrm>
          <a:effectLst>
            <a:outerShdw blurRad="863600" dist="38100" sx="108000" sy="108000" algn="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5530848" y="1092196"/>
              <a:ext cx="1673352" cy="3017520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54102">
                <a:defRPr/>
              </a:pPr>
              <a:endParaRPr lang="en-US">
                <a:solidFill>
                  <a:srgbClr val="F2F2F2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0" r="18881" b="28350"/>
            <a:stretch/>
          </p:blipFill>
          <p:spPr>
            <a:xfrm>
              <a:off x="4724400" y="296562"/>
              <a:ext cx="3571875" cy="484693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531472" y="740564"/>
            <a:ext cx="3902877" cy="995141"/>
          </a:xfrm>
          <a:prstGeom prst="rect">
            <a:avLst/>
          </a:prstGeom>
        </p:spPr>
        <p:txBody>
          <a:bodyPr wrap="none" lIns="91136" tIns="45718" rIns="91136" bIns="45718">
            <a:spAutoFit/>
          </a:bodyPr>
          <a:lstStyle/>
          <a:p>
            <a:pPr defTabSz="870249">
              <a:defRPr/>
            </a:pPr>
            <a:r>
              <a:rPr lang="en-US" sz="5900" cap="all" spc="-200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Available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1395" y="344620"/>
            <a:ext cx="2985960" cy="584773"/>
          </a:xfrm>
          <a:prstGeom prst="rect">
            <a:avLst/>
          </a:prstGeom>
        </p:spPr>
        <p:txBody>
          <a:bodyPr wrap="none" lIns="91136" tIns="45718" rIns="91136" bIns="45718">
            <a:spAutoFit/>
          </a:bodyPr>
          <a:lstStyle/>
          <a:p>
            <a:pPr defTabSz="870249"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Notifications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6127" y="2346848"/>
            <a:ext cx="6359225" cy="2554543"/>
          </a:xfrm>
          <a:prstGeom prst="rect">
            <a:avLst/>
          </a:prstGeom>
        </p:spPr>
        <p:txBody>
          <a:bodyPr wrap="square" lIns="91136" tIns="45718" rIns="91136" bIns="45718">
            <a:spAutoFit/>
          </a:bodyPr>
          <a:lstStyle/>
          <a:p>
            <a:pPr marL="455367" indent="-455367" defTabSz="870249">
              <a:buFont typeface="Arial" panose="020B0604020202020204" pitchFamily="34" charset="0"/>
              <a:buChar char="•"/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Newly Registered Customer</a:t>
            </a:r>
          </a:p>
          <a:p>
            <a:pPr marL="455367" indent="-455367" defTabSz="870249">
              <a:buFont typeface="Arial" panose="020B0604020202020204" pitchFamily="34" charset="0"/>
              <a:buChar char="•"/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  <a:p>
            <a:pPr marL="455367" indent="-455367" defTabSz="870249">
              <a:buFont typeface="Arial" panose="020B0604020202020204" pitchFamily="34" charset="0"/>
              <a:buChar char="•"/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New Partner waiting to be placed.</a:t>
            </a:r>
          </a:p>
        </p:txBody>
      </p:sp>
    </p:spTree>
    <p:extLst>
      <p:ext uri="{BB962C8B-B14F-4D97-AF65-F5344CB8AC3E}">
        <p14:creationId xmlns:p14="http://schemas.microsoft.com/office/powerpoint/2010/main" val="37149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10210800" cy="68580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6" tIns="45718" rIns="91136" bIns="45718" rtlCol="0" anchor="ctr"/>
          <a:lstStyle/>
          <a:p>
            <a:pPr algn="ctr" defTabSz="1214548">
              <a:defRPr/>
            </a:pPr>
            <a:endParaRPr lang="en-US">
              <a:solidFill>
                <a:srgbClr val="F2F2F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99203" y="395416"/>
            <a:ext cx="4762500" cy="6462584"/>
            <a:chOff x="4724400" y="296562"/>
            <a:chExt cx="3571875" cy="4846938"/>
          </a:xfrm>
          <a:effectLst>
            <a:outerShdw blurRad="863600" dist="38100" sx="108000" sy="108000" algn="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5530848" y="1092196"/>
              <a:ext cx="1673352" cy="3017520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54102">
                <a:defRPr/>
              </a:pPr>
              <a:endParaRPr lang="en-US">
                <a:solidFill>
                  <a:srgbClr val="F2F2F2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0" r="18881" b="28350"/>
            <a:stretch/>
          </p:blipFill>
          <p:spPr>
            <a:xfrm>
              <a:off x="4724400" y="296562"/>
              <a:ext cx="3571875" cy="4846938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45121" y="507341"/>
            <a:ext cx="5606592" cy="1897953"/>
          </a:xfrm>
          <a:prstGeom prst="rect">
            <a:avLst/>
          </a:prstGeom>
        </p:spPr>
        <p:txBody>
          <a:bodyPr wrap="none" lIns="91136" tIns="45718" rIns="91136" bIns="45718">
            <a:spAutoFit/>
          </a:bodyPr>
          <a:lstStyle/>
          <a:p>
            <a:pPr defTabSz="870249">
              <a:defRPr/>
            </a:pPr>
            <a:r>
              <a:rPr lang="en-US" sz="5900" cap="all" spc="-200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New</a:t>
            </a:r>
          </a:p>
          <a:p>
            <a:pPr defTabSz="870249">
              <a:defRPr/>
            </a:pPr>
            <a:r>
              <a:rPr lang="en-US" sz="5900" cap="all" spc="-200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notifications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6127" y="2346703"/>
            <a:ext cx="6359225" cy="3539428"/>
          </a:xfrm>
          <a:prstGeom prst="rect">
            <a:avLst/>
          </a:prstGeom>
        </p:spPr>
        <p:txBody>
          <a:bodyPr wrap="square" lIns="91136" tIns="45718" rIns="91136" bIns="45718">
            <a:spAutoFit/>
          </a:bodyPr>
          <a:lstStyle/>
          <a:p>
            <a:pPr marL="455367" indent="-455367" defTabSz="870249">
              <a:buFont typeface="Arial" panose="020B0604020202020204" pitchFamily="34" charset="0"/>
              <a:buChar char="•"/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Annual Renewal Reminder to Up-line</a:t>
            </a:r>
          </a:p>
          <a:p>
            <a:pPr marL="455367" indent="-455367" defTabSz="870249">
              <a:buFont typeface="Arial" panose="020B0604020202020204" pitchFamily="34" charset="0"/>
              <a:buChar char="•"/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  <a:p>
            <a:pPr marL="455367" indent="-455367" defTabSz="870249">
              <a:buFont typeface="Arial" panose="020B0604020202020204" pitchFamily="34" charset="0"/>
              <a:buChar char="•"/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Credit card is about to expire</a:t>
            </a:r>
          </a:p>
          <a:p>
            <a:pPr marL="455367" indent="-455367" defTabSz="870249">
              <a:buFont typeface="Arial" panose="020B0604020202020204" pitchFamily="34" charset="0"/>
              <a:buChar char="•"/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  <a:p>
            <a:pPr marL="455367" indent="-455367" defTabSz="870249">
              <a:buFont typeface="Arial" panose="020B0604020202020204" pitchFamily="34" charset="0"/>
              <a:buChar char="•"/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BV  Available to assign</a:t>
            </a:r>
          </a:p>
        </p:txBody>
      </p:sp>
    </p:spTree>
    <p:extLst>
      <p:ext uri="{BB962C8B-B14F-4D97-AF65-F5344CB8AC3E}">
        <p14:creationId xmlns:p14="http://schemas.microsoft.com/office/powerpoint/2010/main" val="27513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20BD59A00000578-0-image-a-9_14992438218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/>
        </p:blipFill>
        <p:spPr>
          <a:xfrm>
            <a:off x="3" y="-609600"/>
            <a:ext cx="12366100" cy="7467600"/>
          </a:xfrm>
          <a:prstGeom prst="rect">
            <a:avLst/>
          </a:prstGeom>
        </p:spPr>
      </p:pic>
      <p:pic>
        <p:nvPicPr>
          <p:cNvPr id="3" name="圖片 2" descr="49973977-Young-happy-smiling-urban-professional-man-using-smart-phone-outside-Businessman-holding-mobile-smar-Stock-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609600"/>
            <a:ext cx="12366100" cy="746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5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4644"/>
          <a:stretch/>
        </p:blipFill>
        <p:spPr bwMode="auto">
          <a:xfrm>
            <a:off x="-1" y="0"/>
            <a:ext cx="12230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7103" y="4401642"/>
            <a:ext cx="87249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We’ve shown you text messaging, but let me show you something new!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0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Tex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"/>
            <a:ext cx="12192000" cy="685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9" b="2550"/>
          <a:stretch/>
        </p:blipFill>
        <p:spPr bwMode="auto">
          <a:xfrm>
            <a:off x="0" y="40"/>
            <a:ext cx="12192000" cy="69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 descr="580b585b2edbce24c47b23f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4045">
            <a:off x="610548" y="203516"/>
            <a:ext cx="4826485" cy="2748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637191">
            <a:off x="7620" y="750988"/>
            <a:ext cx="6065520" cy="933589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pPr algn="ctr"/>
            <a:r>
              <a:rPr lang="en-US" sz="5500" b="1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Lato Black" panose="020F0A02020204030203" pitchFamily="34" charset="0"/>
              </a:rPr>
              <a:t>INTERACTIONS</a:t>
            </a:r>
          </a:p>
        </p:txBody>
      </p:sp>
      <p:sp>
        <p:nvSpPr>
          <p:cNvPr id="6" name="Rectangle 5"/>
          <p:cNvSpPr/>
          <p:nvPr/>
        </p:nvSpPr>
        <p:spPr>
          <a:xfrm rot="20513950">
            <a:off x="979291" y="388256"/>
            <a:ext cx="2484999" cy="933589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pPr algn="ctr"/>
            <a:r>
              <a:rPr lang="en-US" sz="5500" b="1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Lato Black" panose="020F0A02020204030203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8125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10210800" cy="68580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 defTabSz="1216348">
              <a:defRPr/>
            </a:pPr>
            <a:endParaRPr lang="en-US" sz="2400">
              <a:solidFill>
                <a:srgbClr val="F2F2F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6127" y="2346719"/>
            <a:ext cx="6359225" cy="2554545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pPr marL="456087" indent="-456087" defTabSz="871529">
              <a:buFont typeface="Arial" panose="020B0604020202020204" pitchFamily="34" charset="0"/>
              <a:buChar char="•"/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Quickly get BV and IBV Sales volume totals in a simple text message!</a:t>
            </a:r>
          </a:p>
          <a:p>
            <a:pPr defTabSz="871529"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  <a:p>
            <a:pPr defTabSz="871529"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80" y="1014481"/>
            <a:ext cx="2566477" cy="45649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45" y="8121417"/>
            <a:ext cx="922979" cy="5895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14387" y="3429000"/>
            <a:ext cx="4738159" cy="2592539"/>
            <a:chOff x="7453841" y="-1288543"/>
            <a:chExt cx="4738159" cy="2592538"/>
          </a:xfrm>
        </p:grpSpPr>
        <p:grpSp>
          <p:nvGrpSpPr>
            <p:cNvPr id="19" name="Group 18"/>
            <p:cNvGrpSpPr/>
            <p:nvPr/>
          </p:nvGrpSpPr>
          <p:grpSpPr>
            <a:xfrm>
              <a:off x="7453841" y="-1288543"/>
              <a:ext cx="4730933" cy="1288543"/>
              <a:chOff x="7453841" y="2449946"/>
              <a:chExt cx="4730933" cy="128854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411059" y="3058927"/>
                <a:ext cx="3773715" cy="679562"/>
                <a:chOff x="8229600" y="7898823"/>
                <a:chExt cx="6231440" cy="1122146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710" t="48088" b="5098"/>
                <a:stretch/>
              </p:blipFill>
              <p:spPr>
                <a:xfrm>
                  <a:off x="8229600" y="7898823"/>
                  <a:ext cx="2177234" cy="1122146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365042" y="7977136"/>
                  <a:ext cx="6095998" cy="101645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pt-BR" sz="1100" b="1" dirty="0">
                      <a:solidFill>
                        <a:prstClr val="white"/>
                      </a:solidFill>
                    </a:rPr>
                    <a:t>BV 001</a:t>
                  </a:r>
                </a:p>
                <a:p>
                  <a:r>
                    <a:rPr lang="pt-BR" sz="1100" b="1" dirty="0">
                      <a:solidFill>
                        <a:prstClr val="white"/>
                      </a:solidFill>
                    </a:rPr>
                    <a:t>L: 68887.17</a:t>
                  </a:r>
                </a:p>
                <a:p>
                  <a:r>
                    <a:rPr lang="pt-BR" sz="1100" b="1" dirty="0">
                      <a:solidFill>
                        <a:prstClr val="white"/>
                      </a:solidFill>
                    </a:rPr>
                    <a:t>R: 11526.99</a:t>
                  </a:r>
                  <a:endParaRPr lang="en-US" sz="1100" b="1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7453841" y="2449946"/>
                <a:ext cx="811146" cy="408902"/>
                <a:chOff x="2029" y="5395096"/>
                <a:chExt cx="1275228" cy="642848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9480" b="51710"/>
                <a:stretch/>
              </p:blipFill>
              <p:spPr>
                <a:xfrm>
                  <a:off x="2029" y="5395096"/>
                  <a:ext cx="1275228" cy="642848"/>
                </a:xfrm>
                <a:prstGeom prst="rect">
                  <a:avLst/>
                </a:prstGeom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196035" y="5544711"/>
                  <a:ext cx="1023167" cy="4112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t-BR" sz="1100" b="1" dirty="0">
                      <a:solidFill>
                        <a:prstClr val="black"/>
                      </a:solidFill>
                    </a:rPr>
                    <a:t>BV 001</a:t>
                  </a:r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7461067" y="15452"/>
              <a:ext cx="4730933" cy="1288543"/>
              <a:chOff x="7325713" y="-733758"/>
              <a:chExt cx="4730933" cy="128854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10" t="48088" b="5098"/>
              <a:stretch/>
            </p:blipFill>
            <p:spPr>
              <a:xfrm>
                <a:off x="8282931" y="-124777"/>
                <a:ext cx="1318517" cy="679562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8364953" y="-77352"/>
                <a:ext cx="3691693" cy="61555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pt-BR" sz="1100" b="1" dirty="0">
                    <a:solidFill>
                      <a:prstClr val="white"/>
                    </a:solidFill>
                  </a:rPr>
                  <a:t>IBV 001</a:t>
                </a:r>
              </a:p>
              <a:p>
                <a:r>
                  <a:rPr lang="pt-BR" sz="1100" b="1" dirty="0">
                    <a:solidFill>
                      <a:prstClr val="white"/>
                    </a:solidFill>
                  </a:rPr>
                  <a:t>L: 68887.17</a:t>
                </a:r>
              </a:p>
              <a:p>
                <a:r>
                  <a:rPr lang="pt-BR" sz="1100" b="1" dirty="0">
                    <a:solidFill>
                      <a:prstClr val="white"/>
                    </a:solidFill>
                  </a:rPr>
                  <a:t>R: 11526.99</a:t>
                </a:r>
                <a:endParaRPr lang="en-US" sz="1100" b="1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480" b="51710"/>
              <a:stretch/>
            </p:blipFill>
            <p:spPr>
              <a:xfrm>
                <a:off x="7325713" y="-733758"/>
                <a:ext cx="811146" cy="408902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449116" y="-638591"/>
                <a:ext cx="650815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100" b="1" dirty="0">
                    <a:solidFill>
                      <a:prstClr val="black"/>
                    </a:solidFill>
                  </a:rPr>
                  <a:t>IBV 001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6"/>
          <a:stretch/>
        </p:blipFill>
        <p:spPr>
          <a:xfrm>
            <a:off x="7378796" y="3435985"/>
            <a:ext cx="2566477" cy="2143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5121" y="507220"/>
            <a:ext cx="6707819" cy="1774845"/>
          </a:xfrm>
          <a:prstGeom prst="rect">
            <a:avLst/>
          </a:prstGeom>
        </p:spPr>
        <p:txBody>
          <a:bodyPr wrap="none" lIns="91256" tIns="45718" rIns="91256" bIns="45718">
            <a:spAutoFit/>
          </a:bodyPr>
          <a:lstStyle/>
          <a:p>
            <a:pPr defTabSz="871529">
              <a:defRPr/>
            </a:pPr>
            <a:r>
              <a:rPr lang="en-US" sz="5500" cap="all" spc="-200" dirty="0">
                <a:solidFill>
                  <a:prstClr val="white"/>
                </a:solidFill>
                <a:latin typeface="Lato Black" panose="020F0A02020204030203" pitchFamily="34" charset="0"/>
              </a:rPr>
              <a:t>Now Live</a:t>
            </a:r>
          </a:p>
          <a:p>
            <a:pPr defTabSz="871529">
              <a:defRPr/>
            </a:pPr>
            <a:r>
              <a:rPr lang="en-US" sz="5500" cap="all" spc="-200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SMS Interactions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6127" y="3992854"/>
            <a:ext cx="6359225" cy="2062103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pPr defTabSz="871529"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Text:</a:t>
            </a:r>
          </a:p>
          <a:p>
            <a:pPr defTabSz="871529"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  <a:p>
            <a:pPr defTabSz="870057">
              <a:defRPr/>
            </a:pPr>
            <a:r>
              <a:rPr lang="fi-FI" sz="3200" b="1" cap="all" spc="-20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BV 001</a:t>
            </a:r>
            <a:endParaRPr lang="en-US" sz="3200" b="1" cap="all" spc="-20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  <a:p>
            <a:pPr defTabSz="871529"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1"/>
          <a:stretch/>
        </p:blipFill>
        <p:spPr>
          <a:xfrm>
            <a:off x="7367028" y="1021467"/>
            <a:ext cx="2566477" cy="951716"/>
          </a:xfrm>
          <a:prstGeom prst="rect">
            <a:avLst/>
          </a:prstGeom>
        </p:spPr>
      </p:pic>
      <p:pic>
        <p:nvPicPr>
          <p:cNvPr id="12290" name="Picture 2" descr="Image result for Holding Iphon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09" y="212192"/>
            <a:ext cx="4671755" cy="66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圖片 9" descr="螢幕截圖 2017-10-03 22.07.4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15" y="1973181"/>
            <a:ext cx="2545551" cy="11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10210800" cy="68580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 defTabSz="1216348">
              <a:defRPr/>
            </a:pPr>
            <a:endParaRPr lang="en-US" sz="2400">
              <a:solidFill>
                <a:srgbClr val="F2F2F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6127" y="2346700"/>
            <a:ext cx="6359225" cy="3539431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pPr marL="456087" indent="-456087" defTabSz="871529">
              <a:buFont typeface="Arial" panose="020B0604020202020204" pitchFamily="34" charset="0"/>
              <a:buChar char="•"/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Easily get a q-Date for any downline.</a:t>
            </a:r>
          </a:p>
          <a:p>
            <a:pPr defTabSz="871529"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  <a:p>
            <a:pPr defTabSz="871529"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Text:</a:t>
            </a:r>
          </a:p>
          <a:p>
            <a:pPr defTabSz="871529"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  <a:p>
            <a:pPr defTabSz="871529">
              <a:defRPr/>
            </a:pPr>
            <a:r>
              <a:rPr lang="en-US" sz="32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Q  </a:t>
            </a:r>
            <a:r>
              <a:rPr lang="en-US" sz="20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[and -your -</a:t>
            </a:r>
            <a:r>
              <a:rPr lang="en-US" sz="2000" cap="all" spc="-200" dirty="0" err="1">
                <a:solidFill>
                  <a:srgbClr val="F2F2F2"/>
                </a:solidFill>
                <a:latin typeface="Raleway" panose="020B0503030101060003" pitchFamily="34" charset="0"/>
              </a:rPr>
              <a:t>ufo</a:t>
            </a:r>
            <a:r>
              <a:rPr lang="en-US" sz="2000" cap="all" spc="-200" dirty="0">
                <a:solidFill>
                  <a:srgbClr val="F2F2F2"/>
                </a:solidFill>
                <a:latin typeface="Raleway" panose="020B0503030101060003" pitchFamily="34" charset="0"/>
              </a:rPr>
              <a:t> -id]</a:t>
            </a: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  <a:p>
            <a:pPr defTabSz="871529">
              <a:defRPr/>
            </a:pPr>
            <a:endParaRPr lang="en-US" sz="3200" cap="all" spc="-200" dirty="0">
              <a:solidFill>
                <a:srgbClr val="F2F2F2"/>
              </a:solidFill>
              <a:latin typeface="Raleway" panose="020B05030301010600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80" y="1014481"/>
            <a:ext cx="2566477" cy="45649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45" y="8121417"/>
            <a:ext cx="922979" cy="58954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453962" y="3428221"/>
            <a:ext cx="4730935" cy="918017"/>
            <a:chOff x="7453840" y="2449947"/>
            <a:chExt cx="4730934" cy="918017"/>
          </a:xfrm>
        </p:grpSpPr>
        <p:grpSp>
          <p:nvGrpSpPr>
            <p:cNvPr id="18" name="Group 17"/>
            <p:cNvGrpSpPr/>
            <p:nvPr/>
          </p:nvGrpSpPr>
          <p:grpSpPr>
            <a:xfrm>
              <a:off x="8439634" y="3071040"/>
              <a:ext cx="3745140" cy="296924"/>
              <a:chOff x="8276785" y="7918822"/>
              <a:chExt cx="6184255" cy="49030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10" t="48088" b="5098"/>
              <a:stretch/>
            </p:blipFill>
            <p:spPr>
              <a:xfrm>
                <a:off x="8276785" y="7918822"/>
                <a:ext cx="2177234" cy="49030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8365041" y="7977134"/>
                <a:ext cx="6095999" cy="43199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pt-BR" sz="1100" b="1" dirty="0">
                    <a:solidFill>
                      <a:srgbClr val="F2F2F2"/>
                    </a:solidFill>
                  </a:rPr>
                  <a:t>03/25/2016</a:t>
                </a:r>
                <a:endParaRPr lang="en-US" sz="1100" b="1" dirty="0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453840" y="2449947"/>
              <a:ext cx="1197791" cy="408902"/>
              <a:chOff x="2027" y="5395096"/>
              <a:chExt cx="1883085" cy="64284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480" b="51710"/>
              <a:stretch/>
            </p:blipFill>
            <p:spPr>
              <a:xfrm>
                <a:off x="2027" y="5395096"/>
                <a:ext cx="1781141" cy="64284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196033" y="5544710"/>
                <a:ext cx="1689079" cy="411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2315">
                  <a:defRPr/>
                </a:pPr>
                <a:r>
                  <a:rPr lang="pt-BR" sz="1100" b="1" dirty="0">
                    <a:solidFill>
                      <a:srgbClr val="222A35"/>
                    </a:solidFill>
                  </a:rPr>
                  <a:t>Q   123456789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6"/>
          <a:stretch/>
        </p:blipFill>
        <p:spPr>
          <a:xfrm>
            <a:off x="7378796" y="3435985"/>
            <a:ext cx="2566477" cy="2143400"/>
          </a:xfrm>
          <a:prstGeom prst="rect">
            <a:avLst/>
          </a:prstGeom>
        </p:spPr>
      </p:pic>
      <p:pic>
        <p:nvPicPr>
          <p:cNvPr id="12290" name="Picture 2" descr="Image result for Holding Iphon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81" y="212192"/>
            <a:ext cx="4671755" cy="66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45121" y="507220"/>
            <a:ext cx="6707819" cy="1774845"/>
          </a:xfrm>
          <a:prstGeom prst="rect">
            <a:avLst/>
          </a:prstGeom>
        </p:spPr>
        <p:txBody>
          <a:bodyPr wrap="none" lIns="91256" tIns="45718" rIns="91256" bIns="45718">
            <a:spAutoFit/>
          </a:bodyPr>
          <a:lstStyle/>
          <a:p>
            <a:pPr defTabSz="871529">
              <a:defRPr/>
            </a:pPr>
            <a:r>
              <a:rPr lang="en-US" sz="5500" cap="all" spc="-200" dirty="0">
                <a:solidFill>
                  <a:srgbClr val="F2F2F2"/>
                </a:solidFill>
                <a:latin typeface="Lato Black" panose="020F0A02020204030203" pitchFamily="34" charset="0"/>
              </a:rPr>
              <a:t>Now Live</a:t>
            </a:r>
          </a:p>
          <a:p>
            <a:pPr defTabSz="871529">
              <a:defRPr/>
            </a:pPr>
            <a:r>
              <a:rPr lang="en-US" sz="5500" cap="all" spc="-200" dirty="0">
                <a:solidFill>
                  <a:srgbClr val="17C1CB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SMS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341537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1.45833E-6 -0.05741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5741 L 1.45833E-6 -0.13704 " pathEditMode="relative" rAng="0" ptsTypes="AA">
                                      <p:cBhvr>
                                        <p:cTn id="1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" b="7241"/>
          <a:stretch/>
        </p:blipFill>
        <p:spPr>
          <a:xfrm>
            <a:off x="3" y="-30188"/>
            <a:ext cx="12191980" cy="6857991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569345" y="2743200"/>
            <a:ext cx="6349043" cy="655608"/>
          </a:xfrm>
          <a:prstGeom prst="fram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4365089" y="5451897"/>
            <a:ext cx="1449239" cy="552091"/>
          </a:xfrm>
          <a:prstGeom prst="fram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_Hqtrs_08_L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7" r="18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>
            <a:off x="122" y="3039744"/>
            <a:ext cx="12190481" cy="381825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8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96" tIns="34286" rIns="68396" bIns="34286" rtlCol="0" anchor="ctr"/>
          <a:lstStyle/>
          <a:p>
            <a:pPr algn="ctr" defTabSz="683630"/>
            <a:endParaRPr lang="en-US" sz="1500" dirty="0">
              <a:solidFill>
                <a:prstClr val="white"/>
              </a:solidFill>
              <a:latin typeface="Helvetica Regular" charset="0"/>
            </a:endParaRPr>
          </a:p>
        </p:txBody>
      </p:sp>
      <p:pic>
        <p:nvPicPr>
          <p:cNvPr id="4" name="Picture 3" descr="Torch_Whit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57"/>
          <a:stretch/>
        </p:blipFill>
        <p:spPr>
          <a:xfrm>
            <a:off x="3495036" y="5754513"/>
            <a:ext cx="545535" cy="8744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5116" y="5781991"/>
            <a:ext cx="2022701" cy="76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9473373" y="6260421"/>
            <a:ext cx="2966528" cy="338551"/>
          </a:xfrm>
          <a:prstGeom prst="rect">
            <a:avLst/>
          </a:prstGeom>
        </p:spPr>
        <p:txBody>
          <a:bodyPr wrap="square" lIns="91230" tIns="45718" rIns="91230" bIns="45718">
            <a:spAutoFit/>
          </a:bodyPr>
          <a:lstStyle/>
          <a:p>
            <a:pPr algn="ctr" defTabSz="912315">
              <a:defRPr/>
            </a:pPr>
            <a:r>
              <a:rPr lang="en-US" sz="1600" kern="0" dirty="0">
                <a:ln w="3175">
                  <a:noFill/>
                </a:ln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GREENSBORO, NC</a:t>
            </a:r>
          </a:p>
        </p:txBody>
      </p:sp>
      <p:sp>
        <p:nvSpPr>
          <p:cNvPr id="2" name="Rectangle 1"/>
          <p:cNvSpPr/>
          <p:nvPr/>
        </p:nvSpPr>
        <p:spPr>
          <a:xfrm>
            <a:off x="-3886" y="4684905"/>
            <a:ext cx="12212819" cy="989009"/>
          </a:xfrm>
          <a:prstGeom prst="rect">
            <a:avLst/>
          </a:prstGeom>
          <a:solidFill>
            <a:srgbClr val="0FB7FF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3" y="4762148"/>
            <a:ext cx="10965644" cy="830997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A GLOBAL PRODUCT BROKERAGE AND INTERNET MARKETING </a:t>
            </a:r>
            <a:br>
              <a:rPr lang="en-US" sz="24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</a:br>
            <a:r>
              <a:rPr lang="en-US" sz="24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COMPANY THAT SPECIALIZES IN </a:t>
            </a:r>
            <a:r>
              <a:rPr lang="en-US" sz="2400" b="1" dirty="0">
                <a:solidFill>
                  <a:srgbClr val="FF0000"/>
                </a:solidFill>
                <a:latin typeface="Helvetica Regular" charset="0"/>
                <a:cs typeface="Helvetica Regular" charset="0"/>
              </a:rPr>
              <a:t>ONE-TO-ONE</a:t>
            </a:r>
            <a:r>
              <a:rPr lang="en-US" sz="24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 MARKETING</a:t>
            </a:r>
            <a:endParaRPr lang="en-US" sz="2300" baseline="30000" dirty="0">
              <a:solidFill>
                <a:prstClr val="white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0446" y="5842873"/>
            <a:ext cx="3126615" cy="646331"/>
          </a:xfrm>
          <a:prstGeom prst="rect">
            <a:avLst/>
          </a:prstGeom>
          <a:noFill/>
          <a:ln>
            <a:noFill/>
          </a:ln>
        </p:spPr>
        <p:txBody>
          <a:bodyPr wrap="square" lIns="91256" tIns="45718" rIns="91256" bIns="45718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2013 Torch Award Winner</a:t>
            </a:r>
          </a:p>
          <a:p>
            <a:pPr algn="ctr"/>
            <a:r>
              <a:rPr lang="en-US" sz="12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Trust • Performance • Integrity</a:t>
            </a:r>
          </a:p>
          <a:p>
            <a:pPr algn="ctr"/>
            <a:r>
              <a:rPr lang="en-US" sz="12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BBB of Central NC</a:t>
            </a:r>
          </a:p>
        </p:txBody>
      </p:sp>
    </p:spTree>
    <p:extLst>
      <p:ext uri="{BB962C8B-B14F-4D97-AF65-F5344CB8AC3E}">
        <p14:creationId xmlns:p14="http://schemas.microsoft.com/office/powerpoint/2010/main" val="16933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7403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47" b="-5157"/>
          <a:stretch/>
        </p:blipFill>
        <p:spPr>
          <a:xfrm>
            <a:off x="6579202" y="1"/>
            <a:ext cx="5612921" cy="7211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18" y="176841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85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232" tIns="45718" rIns="88232" bIns="45718" rtlCol="0" anchor="ctr"/>
          <a:lstStyle/>
          <a:p>
            <a:pPr algn="ctr" defTabSz="86335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4664" y="685801"/>
            <a:ext cx="6762775" cy="2062099"/>
          </a:xfrm>
          <a:prstGeom prst="rect">
            <a:avLst/>
          </a:prstGeom>
        </p:spPr>
        <p:txBody>
          <a:bodyPr wrap="none" lIns="85395" tIns="45718" rIns="85395" bIns="45718">
            <a:spAutoFit/>
          </a:bodyPr>
          <a:lstStyle/>
          <a:p>
            <a:pPr algn="ctr" defTabSz="848233">
              <a:defRPr/>
            </a:pPr>
            <a:r>
              <a:rPr lang="en-US" altLang="zh-TW" sz="6400" cap="all" spc="-300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New Functions</a:t>
            </a:r>
          </a:p>
          <a:p>
            <a:pPr algn="ctr" defTabSz="848233">
              <a:defRPr/>
            </a:pPr>
            <a:r>
              <a:rPr lang="en-US" sz="6400" cap="all" spc="-300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Coming soon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32868" y="3439960"/>
            <a:ext cx="10526455" cy="2554541"/>
          </a:xfrm>
          <a:prstGeom prst="rect">
            <a:avLst/>
          </a:prstGeom>
        </p:spPr>
        <p:txBody>
          <a:bodyPr wrap="none" lIns="87692" tIns="45718" rIns="87692" bIns="45718">
            <a:spAutoFit/>
          </a:bodyPr>
          <a:lstStyle/>
          <a:p>
            <a:pPr algn="ctr" defTabSz="864660">
              <a:defRPr/>
            </a:pPr>
            <a:r>
              <a:rPr lang="en-US" altLang="zh-TW" sz="8000" spc="-14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Pick your desired </a:t>
            </a:r>
          </a:p>
          <a:p>
            <a:pPr algn="ctr" defTabSz="864660">
              <a:defRPr/>
            </a:pPr>
            <a:r>
              <a:rPr lang="en-US" altLang="zh-TW" sz="8000" spc="-14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delivery date and time</a:t>
            </a:r>
            <a:endParaRPr lang="en-US" sz="8000" spc="-140" dirty="0">
              <a:solidFill>
                <a:srgbClr val="17C1CB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52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69" y="0"/>
            <a:ext cx="10214919" cy="6858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8" t="66246" r="18911" b="6366"/>
          <a:stretch/>
        </p:blipFill>
        <p:spPr>
          <a:xfrm>
            <a:off x="2706251" y="1149240"/>
            <a:ext cx="6104239" cy="46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9" y="694420"/>
            <a:ext cx="10905067" cy="5469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40" y="961437"/>
            <a:ext cx="5517911" cy="1524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65" y="3429001"/>
            <a:ext cx="3636659" cy="1004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54" y="3115694"/>
            <a:ext cx="1774113" cy="490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57" y="3747472"/>
            <a:ext cx="1331887" cy="368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299" y="4348752"/>
            <a:ext cx="853720" cy="17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12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06" y="0"/>
            <a:ext cx="3857625" cy="68580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6583680" y="2724912"/>
            <a:ext cx="1536192" cy="694944"/>
          </a:xfrm>
          <a:prstGeom prst="fram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store-logo-expre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53" y="1890943"/>
            <a:ext cx="6350000" cy="2959100"/>
          </a:xfrm>
          <a:prstGeom prst="rect">
            <a:avLst/>
          </a:prstGeom>
        </p:spPr>
      </p:pic>
      <p:pic>
        <p:nvPicPr>
          <p:cNvPr id="11" name="圖片 10" descr="AAEAAQAAAAAAAAfFAAAAJDRhN2U2NDUxLWViMjktNDc5ZS1iZmY5LTdiMWIxOGY3MzRmZQ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" y="1591736"/>
            <a:ext cx="10938933" cy="3674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09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" b="5655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3430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74987" y="6199632"/>
            <a:ext cx="3163824" cy="512064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4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" b="10962"/>
          <a:stretch/>
        </p:blipFill>
        <p:spPr>
          <a:xfrm>
            <a:off x="1" y="28"/>
            <a:ext cx="11862435" cy="6857991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A4D1609B-102A-4C77-86A2-ACB29FB96D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7839949" y="20"/>
            <a:ext cx="4352051" cy="6858479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256" tIns="45718" rIns="91256" bIns="45718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C651F706-C94E-46D4-BAAE-BAFD1AD976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8667953" y="20"/>
            <a:ext cx="3524051" cy="6858479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256" tIns="45718" rIns="91256" bIns="45718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28250" y="729787"/>
            <a:ext cx="3963873" cy="3539431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pPr algn="r"/>
            <a:r>
              <a:rPr lang="en-US" altLang="zh-TW" sz="3200" i="1" dirty="0">
                <a:solidFill>
                  <a:prstClr val="white"/>
                </a:solidFill>
              </a:rPr>
              <a:t>(</a:t>
            </a:r>
            <a:r>
              <a:rPr lang="en-US" sz="3200" i="1" dirty="0">
                <a:solidFill>
                  <a:prstClr val="white"/>
                </a:solidFill>
              </a:rPr>
              <a:t>1:1 marketing</a:t>
            </a:r>
            <a:r>
              <a:rPr lang="en-US" sz="3200" dirty="0">
                <a:solidFill>
                  <a:prstClr val="white"/>
                </a:solidFill>
              </a:rPr>
              <a:t>) is a customer relationship management strategy emphasizing personalized interactions with customers.</a:t>
            </a:r>
          </a:p>
        </p:txBody>
      </p:sp>
    </p:spTree>
    <p:extLst>
      <p:ext uri="{BB962C8B-B14F-4D97-AF65-F5344CB8AC3E}">
        <p14:creationId xmlns:p14="http://schemas.microsoft.com/office/powerpoint/2010/main" val="30599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3430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-2" b="-2"/>
          <a:stretch/>
        </p:blipFill>
        <p:spPr>
          <a:xfrm>
            <a:off x="1316327" y="643589"/>
            <a:ext cx="3652488" cy="3787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26891" b="-3"/>
          <a:stretch/>
        </p:blipFill>
        <p:spPr>
          <a:xfrm>
            <a:off x="6176435" y="643468"/>
            <a:ext cx="4330540" cy="3669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7583" y="4997467"/>
            <a:ext cx="10780644" cy="523220"/>
          </a:xfrm>
          <a:prstGeom prst="rect">
            <a:avLst/>
          </a:prstGeom>
          <a:noFill/>
        </p:spPr>
        <p:txBody>
          <a:bodyPr wrap="none" lIns="91256" tIns="45718" rIns="91256" bIns="45718" rtlCol="0">
            <a:spAutoFit/>
          </a:bodyPr>
          <a:lstStyle/>
          <a:p>
            <a:r>
              <a:rPr lang="en-US" altLang="zh-TW" sz="2800" dirty="0">
                <a:solidFill>
                  <a:prstClr val="black"/>
                </a:solidFill>
              </a:rPr>
              <a:t>Knowledge alters </a:t>
            </a:r>
            <a:r>
              <a:rPr lang="en-US" altLang="zh-TW" sz="2800">
                <a:solidFill>
                  <a:prstClr val="black"/>
                </a:solidFill>
              </a:rPr>
              <a:t>your fate</a:t>
            </a:r>
            <a:r>
              <a:rPr lang="en-US" altLang="zh-TW" sz="2800" dirty="0">
                <a:solidFill>
                  <a:prstClr val="black"/>
                </a:solidFill>
              </a:rPr>
              <a:t>. You must first obtain it before you can use it.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425" y="5658233"/>
            <a:ext cx="11600355" cy="954107"/>
          </a:xfrm>
          <a:prstGeom prst="rect">
            <a:avLst/>
          </a:prstGeom>
          <a:noFill/>
        </p:spPr>
        <p:txBody>
          <a:bodyPr wrap="none" lIns="91256" tIns="45718" rIns="91256" bIns="45718" rtlCol="0">
            <a:spAutoFit/>
          </a:bodyPr>
          <a:lstStyle/>
          <a:p>
            <a:r>
              <a:rPr lang="en-US" altLang="zh-TW" sz="2800" dirty="0">
                <a:solidFill>
                  <a:prstClr val="black"/>
                </a:solidFill>
              </a:rPr>
              <a:t>Tools provided by shop.com allows you to better implement 1-to-1 marketing. </a:t>
            </a:r>
          </a:p>
          <a:p>
            <a:r>
              <a:rPr lang="en-US" altLang="zh-TW" sz="2800" dirty="0">
                <a:solidFill>
                  <a:prstClr val="black"/>
                </a:solidFill>
              </a:rPr>
              <a:t>We must learn them before using them.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" y="158493"/>
            <a:ext cx="121889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08001" y="6824239"/>
            <a:ext cx="184667" cy="384721"/>
          </a:xfrm>
          <a:prstGeom prst="rect">
            <a:avLst/>
          </a:prstGeom>
          <a:noFill/>
        </p:spPr>
        <p:txBody>
          <a:bodyPr wrap="none" lIns="91256" tIns="45718" rIns="91256" bIns="45718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Helvetica Regular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06398" y="4946033"/>
            <a:ext cx="13021732" cy="1463040"/>
          </a:xfrm>
          <a:prstGeom prst="rect">
            <a:avLst/>
          </a:prstGeom>
          <a:solidFill>
            <a:srgbClr val="0FB7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234765"/>
            <a:ext cx="12192000" cy="543739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spc="2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THE UNFRANCHISE</a:t>
            </a:r>
            <a:r>
              <a:rPr lang="en-US" sz="3200" spc="200" baseline="30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™ </a:t>
            </a:r>
            <a:r>
              <a:rPr lang="en-US" sz="3200" spc="2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BUSINESS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369" y="4879686"/>
            <a:ext cx="785619" cy="1323439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r>
              <a:rPr lang="en-US" sz="8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83413" y="4879686"/>
            <a:ext cx="785619" cy="1323439"/>
          </a:xfrm>
          <a:prstGeom prst="rect">
            <a:avLst/>
          </a:prstGeom>
        </p:spPr>
        <p:txBody>
          <a:bodyPr wrap="square" lIns="91256" tIns="45718" rIns="91256" bIns="45718">
            <a:spAutoFit/>
          </a:bodyPr>
          <a:lstStyle/>
          <a:p>
            <a:r>
              <a:rPr lang="en-US" sz="8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0" y="6515103"/>
            <a:ext cx="12192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6" tIns="45718" rIns="91256" bIns="45718" anchor="ctr"/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Helvetica Regular" charset="0"/>
                <a:ea typeface="Helvetica Regular" charset="0"/>
                <a:cs typeface="Helvetica Regular" charset="0"/>
              </a:rPr>
              <a:t>Copyright © 2017 Market America Worldwide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8041" y="5738559"/>
            <a:ext cx="3553097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27" y="913175"/>
            <a:ext cx="4171348" cy="540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396" y="-432"/>
            <a:ext cx="4280775" cy="5617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 defTabSz="1216410"/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Marketing Trends</a:t>
            </a:r>
            <a:endParaRPr lang="zh-TW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065245" y="5098067"/>
            <a:ext cx="3600000" cy="1440000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 defTabSz="1216410"/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Sell one product to more customers</a:t>
            </a:r>
            <a:endParaRPr lang="zh-TW" altLang="en-US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9" y="2706377"/>
            <a:ext cx="720000" cy="720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64119" y="551564"/>
            <a:ext cx="4205983" cy="830997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/>
          <a:p>
            <a:pPr algn="ctr" defTabSz="1216410"/>
            <a:r>
              <a:rPr lang="en-US" altLang="zh-TW" sz="2400" b="1" dirty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Mass Marketing</a:t>
            </a:r>
          </a:p>
          <a:p>
            <a:pPr algn="ctr" defTabSz="1216410"/>
            <a:r>
              <a:rPr lang="en-US" altLang="zh-TW" sz="2400" b="1" dirty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Focus on 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Market Share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003585" y="363866"/>
            <a:ext cx="4237123" cy="830993"/>
          </a:xfrm>
          <a:prstGeom prst="rect">
            <a:avLst/>
          </a:prstGeom>
          <a:noFill/>
        </p:spPr>
        <p:txBody>
          <a:bodyPr wrap="square" lIns="91256" tIns="45718" rIns="91256" bIns="45718" rtlCol="0">
            <a:spAutoFit/>
          </a:bodyPr>
          <a:lstStyle>
            <a:defPPr>
              <a:defRPr lang="en-US"/>
            </a:defPPr>
            <a:lvl1pPr algn="ctr" defTabSz="1219170">
              <a:defRPr sz="2400" b="1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defRPr>
            </a:lvl1pPr>
          </a:lstStyle>
          <a:p>
            <a:r>
              <a:rPr lang="en-US" altLang="zh-TW" dirty="0"/>
              <a:t>One to One Marketing</a:t>
            </a:r>
          </a:p>
          <a:p>
            <a:r>
              <a:rPr lang="en-US" altLang="zh-TW" dirty="0"/>
              <a:t>Focus on </a:t>
            </a:r>
            <a:r>
              <a:rPr lang="en-US" altLang="zh-TW" dirty="0">
                <a:solidFill>
                  <a:srgbClr val="C00000"/>
                </a:solidFill>
              </a:rPr>
              <a:t>Customer Share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79" y="1991275"/>
            <a:ext cx="720000" cy="72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91" y="1287887"/>
            <a:ext cx="720000" cy="72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24" y="3444928"/>
            <a:ext cx="720000" cy="72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00" y="2002997"/>
            <a:ext cx="720000" cy="72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67" y="2718101"/>
            <a:ext cx="720000" cy="72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77" y="3444927"/>
            <a:ext cx="720000" cy="72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19" y="4160031"/>
            <a:ext cx="720000" cy="72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47" y="2717395"/>
            <a:ext cx="720000" cy="720000"/>
          </a:xfrm>
          <a:prstGeom prst="rect">
            <a:avLst/>
          </a:prstGeom>
        </p:spPr>
      </p:pic>
      <p:cxnSp>
        <p:nvCxnSpPr>
          <p:cNvPr id="20" name="直線單箭頭接點 19"/>
          <p:cNvCxnSpPr>
            <a:stCxn id="18" idx="0"/>
            <a:endCxn id="12" idx="2"/>
          </p:cNvCxnSpPr>
          <p:nvPr/>
        </p:nvCxnSpPr>
        <p:spPr>
          <a:xfrm flipH="1" flipV="1">
            <a:off x="2864291" y="2007887"/>
            <a:ext cx="6656" cy="709508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stCxn id="18" idx="2"/>
            <a:endCxn id="17" idx="0"/>
          </p:cNvCxnSpPr>
          <p:nvPr/>
        </p:nvCxnSpPr>
        <p:spPr>
          <a:xfrm>
            <a:off x="2870947" y="3437395"/>
            <a:ext cx="5072" cy="722636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stCxn id="18" idx="3"/>
            <a:endCxn id="15" idx="1"/>
          </p:cNvCxnSpPr>
          <p:nvPr/>
        </p:nvCxnSpPr>
        <p:spPr>
          <a:xfrm>
            <a:off x="3231008" y="3077397"/>
            <a:ext cx="1442119" cy="707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stCxn id="18" idx="1"/>
            <a:endCxn id="8" idx="3"/>
          </p:cNvCxnSpPr>
          <p:nvPr/>
        </p:nvCxnSpPr>
        <p:spPr>
          <a:xfrm flipH="1" flipV="1">
            <a:off x="1055529" y="3066377"/>
            <a:ext cx="1455419" cy="11019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stCxn id="18" idx="3"/>
            <a:endCxn id="14" idx="1"/>
          </p:cNvCxnSpPr>
          <p:nvPr/>
        </p:nvCxnSpPr>
        <p:spPr>
          <a:xfrm flipV="1">
            <a:off x="3231027" y="2363121"/>
            <a:ext cx="340153" cy="714399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stCxn id="18" idx="1"/>
            <a:endCxn id="11" idx="3"/>
          </p:cNvCxnSpPr>
          <p:nvPr/>
        </p:nvCxnSpPr>
        <p:spPr>
          <a:xfrm flipH="1" flipV="1">
            <a:off x="2098880" y="2351401"/>
            <a:ext cx="412069" cy="726121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stCxn id="18" idx="1"/>
            <a:endCxn id="13" idx="3"/>
          </p:cNvCxnSpPr>
          <p:nvPr/>
        </p:nvCxnSpPr>
        <p:spPr>
          <a:xfrm flipH="1">
            <a:off x="2122451" y="3077399"/>
            <a:ext cx="388623" cy="727533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stCxn id="18" idx="3"/>
            <a:endCxn id="16" idx="1"/>
          </p:cNvCxnSpPr>
          <p:nvPr/>
        </p:nvCxnSpPr>
        <p:spPr>
          <a:xfrm>
            <a:off x="3231028" y="3077395"/>
            <a:ext cx="328431" cy="727532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7549659" y="5124881"/>
            <a:ext cx="3600000" cy="1440891"/>
          </a:xfrm>
          <a:prstGeom prst="round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 defTabSz="1216410"/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Sell more products to one customer</a:t>
            </a:r>
            <a:endParaRPr lang="zh-TW" altLang="en-US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71" y="561361"/>
            <a:ext cx="1414800" cy="1080000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28" y="1542679"/>
            <a:ext cx="1080000" cy="108000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355" y="2349065"/>
            <a:ext cx="1080000" cy="1080000"/>
          </a:xfrm>
          <a:prstGeom prst="rect">
            <a:avLst/>
          </a:prstGeom>
        </p:spPr>
      </p:pic>
      <p:cxnSp>
        <p:nvCxnSpPr>
          <p:cNvPr id="43" name="直線單箭頭接點 42"/>
          <p:cNvCxnSpPr>
            <a:stCxn id="37" idx="3"/>
          </p:cNvCxnSpPr>
          <p:nvPr/>
        </p:nvCxnSpPr>
        <p:spPr>
          <a:xfrm>
            <a:off x="7775200" y="2082679"/>
            <a:ext cx="979743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stCxn id="31" idx="3"/>
          </p:cNvCxnSpPr>
          <p:nvPr/>
        </p:nvCxnSpPr>
        <p:spPr>
          <a:xfrm>
            <a:off x="7427275" y="4349261"/>
            <a:ext cx="1180239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 flipH="1">
            <a:off x="10145169" y="1641361"/>
            <a:ext cx="686955" cy="707704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H="1">
            <a:off x="10392697" y="2895600"/>
            <a:ext cx="756963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49" y="3644389"/>
            <a:ext cx="900000" cy="1409999"/>
          </a:xfrm>
          <a:prstGeom prst="rect">
            <a:avLst/>
          </a:prstGeom>
        </p:spPr>
      </p:pic>
      <p:sp>
        <p:nvSpPr>
          <p:cNvPr id="35" name="向右箭號 34"/>
          <p:cNvSpPr/>
          <p:nvPr/>
        </p:nvSpPr>
        <p:spPr>
          <a:xfrm>
            <a:off x="4851461" y="5181979"/>
            <a:ext cx="2520000" cy="12600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 defTabSz="1216410"/>
            <a:r>
              <a:rPr lang="en-US" altLang="zh-TW" sz="32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Tech</a:t>
            </a:r>
            <a:endParaRPr lang="zh-TW" altLang="en-US" sz="3200" b="1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678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6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718" rIns="9125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51" y="643469"/>
            <a:ext cx="7428087" cy="5571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40485" y="2191109"/>
            <a:ext cx="1782792" cy="446275"/>
          </a:xfrm>
          <a:prstGeom prst="rect">
            <a:avLst/>
          </a:prstGeom>
          <a:noFill/>
        </p:spPr>
        <p:txBody>
          <a:bodyPr wrap="none" lIns="91256" tIns="45718" rIns="91256" bIns="45718" rtlCol="0">
            <a:spAutoFit/>
          </a:bodyPr>
          <a:lstStyle/>
          <a:p>
            <a:r>
              <a:rPr lang="en-US" sz="2300" dirty="0">
                <a:solidFill>
                  <a:prstClr val="black"/>
                </a:solidFill>
              </a:rPr>
              <a:t>Ford Model T</a:t>
            </a:r>
          </a:p>
        </p:txBody>
      </p:sp>
    </p:spTree>
    <p:extLst>
      <p:ext uri="{BB962C8B-B14F-4D97-AF65-F5344CB8AC3E}">
        <p14:creationId xmlns:p14="http://schemas.microsoft.com/office/powerpoint/2010/main" val="25928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r="5282" b="1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68619" y="1000786"/>
            <a:ext cx="1535420" cy="384721"/>
          </a:xfrm>
          <a:prstGeom prst="rect">
            <a:avLst/>
          </a:prstGeom>
          <a:noFill/>
        </p:spPr>
        <p:txBody>
          <a:bodyPr wrap="none" lIns="91256" tIns="45718" rIns="91256" bIns="45718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Tesla</a:t>
            </a:r>
            <a:r>
              <a:rPr lang="zh-TW" altLang="en-US" dirty="0" smtClean="0">
                <a:solidFill>
                  <a:prstClr val="black"/>
                </a:solidFill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</a:rPr>
              <a:t>Model</a:t>
            </a:r>
            <a:r>
              <a:rPr lang="zh-TW" altLang="en-US" dirty="0" smtClean="0">
                <a:solidFill>
                  <a:prstClr val="black"/>
                </a:solidFill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</a:rPr>
              <a:t>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2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/>
          <a:stretch/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753</Words>
  <Application>Microsoft Office PowerPoint</Application>
  <PresentationFormat>Custom</PresentationFormat>
  <Paragraphs>103</Paragraphs>
  <Slides>42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Custom Design</vt:lpstr>
      <vt:lpstr>1_Custom Design</vt:lpstr>
      <vt:lpstr>2_Custom Design</vt:lpstr>
      <vt:lpstr>6_Office Theme</vt:lpstr>
      <vt:lpstr>22_Office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We’ve shown you text messaging, but let me show you something new!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Chelsie Lee</cp:lastModifiedBy>
  <cp:revision>50</cp:revision>
  <cp:lastPrinted>2017-11-03T01:36:39Z</cp:lastPrinted>
  <dcterms:created xsi:type="dcterms:W3CDTF">2017-09-14T14:41:30Z</dcterms:created>
  <dcterms:modified xsi:type="dcterms:W3CDTF">2017-11-08T02:27:00Z</dcterms:modified>
</cp:coreProperties>
</file>